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2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</p:sldIdLst>
  <p:sldSz cy="6858000" cx="9144000"/>
  <p:notesSz cx="6858000" cy="9144000"/>
  <p:embeddedFontLst>
    <p:embeddedFont>
      <p:font typeface="Economica"/>
      <p:regular r:id="rId55"/>
      <p:bold r:id="rId56"/>
      <p:italic r:id="rId57"/>
      <p:boldItalic r:id="rId58"/>
    </p:embeddedFont>
    <p:embeddedFont>
      <p:font typeface="Lobster"/>
      <p:regular r:id="rId59"/>
    </p:embeddedFont>
    <p:embeddedFont>
      <p:font typeface="Book Antiqua"/>
      <p:regular r:id="rId60"/>
      <p:bold r:id="rId61"/>
      <p:italic r:id="rId62"/>
      <p:boldItalic r:id="rId63"/>
    </p:embeddedFont>
    <p:embeddedFont>
      <p:font typeface="Source Sans Pro"/>
      <p:regular r:id="rId64"/>
      <p:bold r:id="rId65"/>
      <p:italic r:id="rId66"/>
      <p:boldItalic r:id="rId6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font" Target="fonts/BookAntiqua-italic.fntdata"/><Relationship Id="rId61" Type="http://schemas.openxmlformats.org/officeDocument/2006/relationships/font" Target="fonts/BookAntiqua-bold.fntdata"/><Relationship Id="rId20" Type="http://schemas.openxmlformats.org/officeDocument/2006/relationships/slide" Target="slides/slide16.xml"/><Relationship Id="rId64" Type="http://schemas.openxmlformats.org/officeDocument/2006/relationships/font" Target="fonts/SourceSansPro-regular.fntdata"/><Relationship Id="rId63" Type="http://schemas.openxmlformats.org/officeDocument/2006/relationships/font" Target="fonts/BookAntiqua-boldItalic.fntdata"/><Relationship Id="rId22" Type="http://schemas.openxmlformats.org/officeDocument/2006/relationships/slide" Target="slides/slide18.xml"/><Relationship Id="rId66" Type="http://schemas.openxmlformats.org/officeDocument/2006/relationships/font" Target="fonts/SourceSansPro-italic.fntdata"/><Relationship Id="rId21" Type="http://schemas.openxmlformats.org/officeDocument/2006/relationships/slide" Target="slides/slide17.xml"/><Relationship Id="rId65" Type="http://schemas.openxmlformats.org/officeDocument/2006/relationships/font" Target="fonts/SourceSansPro-bold.fntdata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7" Type="http://schemas.openxmlformats.org/officeDocument/2006/relationships/font" Target="fonts/SourceSansPro-boldItalic.fntdata"/><Relationship Id="rId60" Type="http://schemas.openxmlformats.org/officeDocument/2006/relationships/font" Target="fonts/BookAntiqua-regular.fntdata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font" Target="fonts/Economica-regular.fntdata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font" Target="fonts/Economica-italic.fntdata"/><Relationship Id="rId12" Type="http://schemas.openxmlformats.org/officeDocument/2006/relationships/slide" Target="slides/slide8.xml"/><Relationship Id="rId56" Type="http://schemas.openxmlformats.org/officeDocument/2006/relationships/font" Target="fonts/Economica-bold.fntdata"/><Relationship Id="rId15" Type="http://schemas.openxmlformats.org/officeDocument/2006/relationships/slide" Target="slides/slide11.xml"/><Relationship Id="rId59" Type="http://schemas.openxmlformats.org/officeDocument/2006/relationships/font" Target="fonts/Lobster-regular.fntdata"/><Relationship Id="rId14" Type="http://schemas.openxmlformats.org/officeDocument/2006/relationships/slide" Target="slides/slide10.xml"/><Relationship Id="rId58" Type="http://schemas.openxmlformats.org/officeDocument/2006/relationships/font" Target="fonts/Economica-bold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7814041e5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g27814041e5_0_226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7814041e5_0_233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7814041e5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g27814041e5_0_233:notes"/>
          <p:cNvSpPr txBox="1"/>
          <p:nvPr>
            <p:ph idx="12" type="sldNum"/>
          </p:nvPr>
        </p:nvSpPr>
        <p:spPr>
          <a:xfrm>
            <a:off x="3885009" y="868468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7814041e5_0_241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7814041e5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g27814041e5_0_241:notes"/>
          <p:cNvSpPr txBox="1"/>
          <p:nvPr>
            <p:ph idx="12" type="sldNum"/>
          </p:nvPr>
        </p:nvSpPr>
        <p:spPr>
          <a:xfrm>
            <a:off x="3885009" y="868468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7814041e5_0_248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7814041e5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g27814041e5_0_248:notes"/>
          <p:cNvSpPr txBox="1"/>
          <p:nvPr>
            <p:ph idx="12" type="sldNum"/>
          </p:nvPr>
        </p:nvSpPr>
        <p:spPr>
          <a:xfrm>
            <a:off x="3885009" y="868468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7814041e5_0_401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7814041e5_0_4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g27814041e5_0_401:notes"/>
          <p:cNvSpPr txBox="1"/>
          <p:nvPr>
            <p:ph idx="12" type="sldNum"/>
          </p:nvPr>
        </p:nvSpPr>
        <p:spPr>
          <a:xfrm>
            <a:off x="3885009" y="868468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7814041e5_0_409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7814041e5_0_4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g27814041e5_0_409:notes"/>
          <p:cNvSpPr txBox="1"/>
          <p:nvPr>
            <p:ph idx="12" type="sldNum"/>
          </p:nvPr>
        </p:nvSpPr>
        <p:spPr>
          <a:xfrm>
            <a:off x="3885009" y="868468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7814041e5_0_416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7814041e5_0_4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g27814041e5_0_416:notes"/>
          <p:cNvSpPr txBox="1"/>
          <p:nvPr>
            <p:ph idx="12" type="sldNum"/>
          </p:nvPr>
        </p:nvSpPr>
        <p:spPr>
          <a:xfrm>
            <a:off x="3885009" y="868468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7814041e5_0_424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7814041e5_0_4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g27814041e5_0_424:notes"/>
          <p:cNvSpPr txBox="1"/>
          <p:nvPr>
            <p:ph idx="12" type="sldNum"/>
          </p:nvPr>
        </p:nvSpPr>
        <p:spPr>
          <a:xfrm>
            <a:off x="3885009" y="868468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7814041e5_0_432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7814041e5_0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g27814041e5_0_432:notes"/>
          <p:cNvSpPr txBox="1"/>
          <p:nvPr>
            <p:ph idx="12" type="sldNum"/>
          </p:nvPr>
        </p:nvSpPr>
        <p:spPr>
          <a:xfrm>
            <a:off x="3885009" y="868468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7814041e5_0_439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7814041e5_0_4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g27814041e5_0_439:notes"/>
          <p:cNvSpPr txBox="1"/>
          <p:nvPr>
            <p:ph idx="12" type="sldNum"/>
          </p:nvPr>
        </p:nvSpPr>
        <p:spPr>
          <a:xfrm>
            <a:off x="3885009" y="868468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7814041e5_0_446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7814041e5_0_4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g27814041e5_0_446:notes"/>
          <p:cNvSpPr txBox="1"/>
          <p:nvPr>
            <p:ph idx="12" type="sldNum"/>
          </p:nvPr>
        </p:nvSpPr>
        <p:spPr>
          <a:xfrm>
            <a:off x="3885009" y="868468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7814041e5_0_532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7814041e5_0_5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g27814041e5_0_532:notes"/>
          <p:cNvSpPr txBox="1"/>
          <p:nvPr>
            <p:ph idx="12" type="sldNum"/>
          </p:nvPr>
        </p:nvSpPr>
        <p:spPr>
          <a:xfrm>
            <a:off x="3885009" y="868468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7814041e5_0_620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7814041e5_0_6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g27814041e5_0_620:notes"/>
          <p:cNvSpPr txBox="1"/>
          <p:nvPr>
            <p:ph idx="12" type="sldNum"/>
          </p:nvPr>
        </p:nvSpPr>
        <p:spPr>
          <a:xfrm>
            <a:off x="3885009" y="868468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7814041e5_0_628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7814041e5_0_6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g27814041e5_0_628:notes"/>
          <p:cNvSpPr txBox="1"/>
          <p:nvPr>
            <p:ph idx="12" type="sldNum"/>
          </p:nvPr>
        </p:nvSpPr>
        <p:spPr>
          <a:xfrm>
            <a:off x="3885009" y="868468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7814041e5_0_634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7814041e5_0_6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g27814041e5_0_634:notes"/>
          <p:cNvSpPr txBox="1"/>
          <p:nvPr>
            <p:ph idx="12" type="sldNum"/>
          </p:nvPr>
        </p:nvSpPr>
        <p:spPr>
          <a:xfrm>
            <a:off x="3885009" y="868468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7814041e5_0_644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7814041e5_0_6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g27814041e5_0_644:notes"/>
          <p:cNvSpPr txBox="1"/>
          <p:nvPr>
            <p:ph idx="12" type="sldNum"/>
          </p:nvPr>
        </p:nvSpPr>
        <p:spPr>
          <a:xfrm>
            <a:off x="3885009" y="868468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7814041e5_0_651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27814041e5_0_6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g27814041e5_0_651:notes"/>
          <p:cNvSpPr txBox="1"/>
          <p:nvPr>
            <p:ph idx="12" type="sldNum"/>
          </p:nvPr>
        </p:nvSpPr>
        <p:spPr>
          <a:xfrm>
            <a:off x="3885009" y="868468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7814041e5_0_658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7814041e5_0_6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g27814041e5_0_658:notes"/>
          <p:cNvSpPr txBox="1"/>
          <p:nvPr>
            <p:ph idx="12" type="sldNum"/>
          </p:nvPr>
        </p:nvSpPr>
        <p:spPr>
          <a:xfrm>
            <a:off x="3885009" y="868468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7814041e5_0_664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7814041e5_0_6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g27814041e5_0_664:notes"/>
          <p:cNvSpPr txBox="1"/>
          <p:nvPr>
            <p:ph idx="12" type="sldNum"/>
          </p:nvPr>
        </p:nvSpPr>
        <p:spPr>
          <a:xfrm>
            <a:off x="3885009" y="868468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7814041e5_0_670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7814041e5_0_6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g27814041e5_0_670:notes"/>
          <p:cNvSpPr txBox="1"/>
          <p:nvPr>
            <p:ph idx="12" type="sldNum"/>
          </p:nvPr>
        </p:nvSpPr>
        <p:spPr>
          <a:xfrm>
            <a:off x="3885009" y="868468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7814041e5_0_678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7814041e5_0_6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g27814041e5_0_678:notes"/>
          <p:cNvSpPr txBox="1"/>
          <p:nvPr>
            <p:ph idx="12" type="sldNum"/>
          </p:nvPr>
        </p:nvSpPr>
        <p:spPr>
          <a:xfrm>
            <a:off x="3885009" y="868468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7814041e5_0_6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g27814041e5_0_686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7814041e5_0_691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27814041e5_0_6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g27814041e5_0_691:notes"/>
          <p:cNvSpPr txBox="1"/>
          <p:nvPr>
            <p:ph idx="12" type="sldNum"/>
          </p:nvPr>
        </p:nvSpPr>
        <p:spPr>
          <a:xfrm>
            <a:off x="3885009" y="868468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7814041e5_0_698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7814041e5_0_6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g27814041e5_0_698:notes"/>
          <p:cNvSpPr txBox="1"/>
          <p:nvPr>
            <p:ph idx="12" type="sldNum"/>
          </p:nvPr>
        </p:nvSpPr>
        <p:spPr>
          <a:xfrm>
            <a:off x="3885009" y="868468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7814041e5_0_3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g27814041e5_0_396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7814041e5_0_7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g27814041e5_0_793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7814041e5_0_7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g27814041e5_0_799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7814041e5_0_8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g27814041e5_0_807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7814041e5_0_8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g27814041e5_0_814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7814041e5_0_8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g27814041e5_0_824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7814041e5_0_8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g27814041e5_0_829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7814041e5_0_8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g27814041e5_0_834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7814041e5_0_8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g27814041e5_0_838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7814041e5_0_8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g27814041e5_0_844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7814041e5_0_8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g27814041e5_0_850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7814041e5_0_8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g27814041e5_0_856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27814041e5_0_8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g27814041e5_0_863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7814041e5_0_8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g27814041e5_0_869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7814041e5_0_8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g27814041e5_0_877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7814041e5_0_8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g27814041e5_0_882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7814041e5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g27814041e5_0_199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7814041e5_0_8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g27814041e5_0_887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7814041e5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g27814041e5_0_204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7814041e5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g27814041e5_0_209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7814041e5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g27814041e5_0_215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7814041e5_0_219:notes"/>
          <p:cNvSpPr/>
          <p:nvPr>
            <p:ph idx="2" type="sldImg"/>
          </p:nvPr>
        </p:nvSpPr>
        <p:spPr>
          <a:xfrm>
            <a:off x="2143125" y="685800"/>
            <a:ext cx="25719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7814041e5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g27814041e5_0_219:notes"/>
          <p:cNvSpPr txBox="1"/>
          <p:nvPr>
            <p:ph idx="12" type="sldNum"/>
          </p:nvPr>
        </p:nvSpPr>
        <p:spPr>
          <a:xfrm>
            <a:off x="3885009" y="868468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type="title"/>
          </p:nvPr>
        </p:nvSpPr>
        <p:spPr>
          <a:xfrm>
            <a:off x="549275" y="107950"/>
            <a:ext cx="8042400" cy="1336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56" name="Google Shape;56;p13"/>
          <p:cNvSpPr txBox="1"/>
          <p:nvPr>
            <p:ph idx="1" type="body"/>
          </p:nvPr>
        </p:nvSpPr>
        <p:spPr>
          <a:xfrm>
            <a:off x="549275" y="1600200"/>
            <a:ext cx="8042400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96240" lvl="0" marL="457200" marR="0" rtl="0" algn="l"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  <a:defRPr b="0" i="0" sz="24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82269" lvl="1" marL="914400" marR="0" rtl="0" algn="l">
              <a:spcBef>
                <a:spcPts val="600"/>
              </a:spcBef>
              <a:spcAft>
                <a:spcPts val="0"/>
              </a:spcAft>
              <a:buClr>
                <a:srgbClr val="215D77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68300" lvl="2" marL="1371600" marR="0" rtl="0" algn="l">
              <a:spcBef>
                <a:spcPts val="600"/>
              </a:spcBef>
              <a:spcAft>
                <a:spcPts val="0"/>
              </a:spcAft>
              <a:buClr>
                <a:srgbClr val="6FB7D7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54330" lvl="3" marL="1828800" marR="0" rtl="0" algn="l">
              <a:spcBef>
                <a:spcPts val="600"/>
              </a:spcBef>
              <a:spcAft>
                <a:spcPts val="0"/>
              </a:spcAft>
              <a:buClr>
                <a:srgbClr val="215D77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54329" lvl="4" marL="2286000" marR="0" rtl="0" algn="l">
              <a:spcBef>
                <a:spcPts val="6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55600" lvl="6" marL="32004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55600" lvl="7" marL="36576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55600" lvl="8" marL="4114800" marR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57" name="Google Shape;57;p13"/>
          <p:cNvSpPr txBox="1"/>
          <p:nvPr>
            <p:ph idx="10" type="dt"/>
          </p:nvPr>
        </p:nvSpPr>
        <p:spPr>
          <a:xfrm>
            <a:off x="5629275" y="6275387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13"/>
          <p:cNvSpPr txBox="1"/>
          <p:nvPr>
            <p:ph idx="11" type="ftr"/>
          </p:nvPr>
        </p:nvSpPr>
        <p:spPr>
          <a:xfrm>
            <a:off x="265112" y="6275387"/>
            <a:ext cx="4840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13"/>
          <p:cNvSpPr txBox="1"/>
          <p:nvPr>
            <p:ph idx="12" type="sldNum"/>
          </p:nvPr>
        </p:nvSpPr>
        <p:spPr>
          <a:xfrm>
            <a:off x="7897812" y="627538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549275" y="107576"/>
            <a:ext cx="8042400" cy="1337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549275" y="1600201"/>
            <a:ext cx="3840600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68300" lvl="0" marL="457200" marR="0" rtl="0" algn="l">
              <a:spcBef>
                <a:spcPts val="1600"/>
              </a:spcBef>
              <a:spcAft>
                <a:spcPts val="0"/>
              </a:spcAft>
              <a:buClr>
                <a:srgbClr val="6FB7D7"/>
              </a:buClr>
              <a:buSzPts val="2200"/>
              <a:buFont typeface="Noto Sans Symbols"/>
              <a:buChar char="●"/>
              <a:defRPr sz="200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54330" lvl="1" marL="914400" marR="0" rtl="0" algn="l">
              <a:spcBef>
                <a:spcPts val="600"/>
              </a:spcBef>
              <a:spcAft>
                <a:spcPts val="0"/>
              </a:spcAft>
              <a:buClr>
                <a:srgbClr val="215D77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54330" lvl="2" marL="1371600" marR="0" rtl="0" algn="l">
              <a:spcBef>
                <a:spcPts val="6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54330" lvl="3" marL="1828800" marR="0" rtl="0" algn="l">
              <a:spcBef>
                <a:spcPts val="600"/>
              </a:spcBef>
              <a:spcAft>
                <a:spcPts val="0"/>
              </a:spcAft>
              <a:buClr>
                <a:srgbClr val="215D77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54329" lvl="4" marL="2286000" marR="0" rtl="0" algn="l">
              <a:spcBef>
                <a:spcPts val="6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42900" lvl="6" marL="32004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42900" lvl="7" marL="36576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42900" lvl="8" marL="4114800" marR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63" name="Google Shape;63;p14"/>
          <p:cNvSpPr txBox="1"/>
          <p:nvPr>
            <p:ph idx="2" type="body"/>
          </p:nvPr>
        </p:nvSpPr>
        <p:spPr>
          <a:xfrm>
            <a:off x="4751071" y="1600201"/>
            <a:ext cx="3840600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68300" lvl="0" marL="457200" marR="0" rtl="0" algn="l">
              <a:spcBef>
                <a:spcPts val="1600"/>
              </a:spcBef>
              <a:spcAft>
                <a:spcPts val="0"/>
              </a:spcAft>
              <a:buClr>
                <a:srgbClr val="6FB7D7"/>
              </a:buClr>
              <a:buSzPts val="2200"/>
              <a:buFont typeface="Noto Sans Symbols"/>
              <a:buChar char="●"/>
              <a:defRPr sz="200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54330" lvl="1" marL="914400" marR="0" rtl="0" algn="l">
              <a:spcBef>
                <a:spcPts val="600"/>
              </a:spcBef>
              <a:spcAft>
                <a:spcPts val="0"/>
              </a:spcAft>
              <a:buClr>
                <a:srgbClr val="215D77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54330" lvl="2" marL="1371600" marR="0" rtl="0" algn="l">
              <a:spcBef>
                <a:spcPts val="6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54330" lvl="3" marL="1828800" marR="0" rtl="0" algn="l">
              <a:spcBef>
                <a:spcPts val="600"/>
              </a:spcBef>
              <a:spcAft>
                <a:spcPts val="0"/>
              </a:spcAft>
              <a:buClr>
                <a:srgbClr val="215D77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54329" lvl="4" marL="2286000" marR="0" rtl="0" algn="l">
              <a:spcBef>
                <a:spcPts val="6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42900" lvl="6" marL="32004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42900" lvl="7" marL="36576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42900" lvl="8" marL="4114800" marR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64" name="Google Shape;64;p14"/>
          <p:cNvSpPr txBox="1"/>
          <p:nvPr>
            <p:ph idx="10" type="dt"/>
          </p:nvPr>
        </p:nvSpPr>
        <p:spPr>
          <a:xfrm>
            <a:off x="5629275" y="6275387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" name="Google Shape;65;p14"/>
          <p:cNvSpPr txBox="1"/>
          <p:nvPr>
            <p:ph idx="11" type="ftr"/>
          </p:nvPr>
        </p:nvSpPr>
        <p:spPr>
          <a:xfrm>
            <a:off x="265112" y="6275387"/>
            <a:ext cx="4840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Google Shape;66;p14"/>
          <p:cNvSpPr txBox="1"/>
          <p:nvPr>
            <p:ph idx="12" type="sldNum"/>
          </p:nvPr>
        </p:nvSpPr>
        <p:spPr>
          <a:xfrm>
            <a:off x="7897812" y="627538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3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3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3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3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3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3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3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3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36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01752" y="5495278"/>
            <a:ext cx="77724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 i="0" sz="22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6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6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6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6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6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6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6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6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/>
        </p:txBody>
      </p:sp>
      <p:sp>
        <p:nvSpPr>
          <p:cNvPr id="69" name="Google Shape;69;p15"/>
          <p:cNvSpPr/>
          <p:nvPr>
            <p:ph idx="2" type="pic"/>
          </p:nvPr>
        </p:nvSpPr>
        <p:spPr>
          <a:xfrm>
            <a:off x="0" y="0"/>
            <a:ext cx="845820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480"/>
              </a:spcBef>
              <a:spcAft>
                <a:spcPts val="0"/>
              </a:spcAft>
              <a:buClr>
                <a:srgbClr val="C7B67F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400"/>
              </a:spcBef>
              <a:spcAft>
                <a:spcPts val="0"/>
              </a:spcAft>
              <a:buClr>
                <a:srgbClr val="9C8E63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400"/>
              </a:spcBef>
              <a:spcAft>
                <a:spcPts val="0"/>
              </a:spcAft>
              <a:buClr>
                <a:srgbClr val="956B43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301752" y="6096000"/>
            <a:ext cx="7772400" cy="6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ctr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C7B67F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rgbClr val="9C8E63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rgbClr val="956B43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5"/>
          <p:cNvSpPr/>
          <p:nvPr>
            <p:ph idx="12" type="sldNum"/>
          </p:nvPr>
        </p:nvSpPr>
        <p:spPr>
          <a:xfrm>
            <a:off x="8531225" y="5648325"/>
            <a:ext cx="549300" cy="396900"/>
          </a:xfrm>
          <a:prstGeom prst="bracketPair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b="0" i="0" sz="18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b="0" i="0" sz="18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b="0" i="0" sz="18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b="0" i="0" sz="18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b="0" i="0" sz="18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b="0" i="0" sz="18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b="0" i="0" sz="18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b="0" i="0" sz="18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  <a:defRPr b="0" i="0" sz="18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5"/>
          <p:cNvSpPr txBox="1"/>
          <p:nvPr>
            <p:ph idx="11" type="ftr"/>
          </p:nvPr>
        </p:nvSpPr>
        <p:spPr>
          <a:xfrm rot="-5400000">
            <a:off x="7587424" y="4048911"/>
            <a:ext cx="2367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5"/>
          <p:cNvSpPr txBox="1"/>
          <p:nvPr>
            <p:ph idx="10" type="dt"/>
          </p:nvPr>
        </p:nvSpPr>
        <p:spPr>
          <a:xfrm rot="-5400000">
            <a:off x="7551724" y="1646249"/>
            <a:ext cx="2438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7.png"/><Relationship Id="rId4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1.png"/><Relationship Id="rId4" Type="http://schemas.openxmlformats.org/officeDocument/2006/relationships/image" Target="../media/image19.png"/><Relationship Id="rId5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Relationship Id="rId4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4.png"/><Relationship Id="rId4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Relationship Id="rId4" Type="http://schemas.openxmlformats.org/officeDocument/2006/relationships/image" Target="../media/image2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Relationship Id="rId4" Type="http://schemas.openxmlformats.org/officeDocument/2006/relationships/image" Target="../media/image25.png"/><Relationship Id="rId5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Relationship Id="rId4" Type="http://schemas.openxmlformats.org/officeDocument/2006/relationships/image" Target="../media/image34.png"/><Relationship Id="rId5" Type="http://schemas.openxmlformats.org/officeDocument/2006/relationships/image" Target="../media/image3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Relationship Id="rId4" Type="http://schemas.openxmlformats.org/officeDocument/2006/relationships/image" Target="../media/image3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2.png"/><Relationship Id="rId4" Type="http://schemas.openxmlformats.org/officeDocument/2006/relationships/image" Target="../media/image3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3.png"/><Relationship Id="rId4" Type="http://schemas.openxmlformats.org/officeDocument/2006/relationships/image" Target="../media/image6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5.png"/><Relationship Id="rId4" Type="http://schemas.openxmlformats.org/officeDocument/2006/relationships/image" Target="../media/image5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8.png"/><Relationship Id="rId4" Type="http://schemas.openxmlformats.org/officeDocument/2006/relationships/image" Target="../media/image4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1.png"/><Relationship Id="rId4" Type="http://schemas.openxmlformats.org/officeDocument/2006/relationships/image" Target="../media/image40.png"/><Relationship Id="rId5" Type="http://schemas.openxmlformats.org/officeDocument/2006/relationships/image" Target="../media/image4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1.png"/><Relationship Id="rId4" Type="http://schemas.openxmlformats.org/officeDocument/2006/relationships/image" Target="../media/image5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8.png"/><Relationship Id="rId4" Type="http://schemas.openxmlformats.org/officeDocument/2006/relationships/image" Target="../media/image68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7.png"/><Relationship Id="rId4" Type="http://schemas.openxmlformats.org/officeDocument/2006/relationships/image" Target="../media/image60.png"/><Relationship Id="rId5" Type="http://schemas.openxmlformats.org/officeDocument/2006/relationships/image" Target="../media/image6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9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4.png"/><Relationship Id="rId4" Type="http://schemas.openxmlformats.org/officeDocument/2006/relationships/image" Target="../media/image7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9.png"/><Relationship Id="rId4" Type="http://schemas.openxmlformats.org/officeDocument/2006/relationships/image" Target="../media/image6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8C8C8C"/>
            </a:gs>
            <a:gs pos="100000">
              <a:srgbClr val="40404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idx="4294967295" type="ctrTitle"/>
          </p:nvPr>
        </p:nvSpPr>
        <p:spPr>
          <a:xfrm>
            <a:off x="685800" y="4083000"/>
            <a:ext cx="7772400" cy="196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ource Sans Pro"/>
              <a:buNone/>
            </a:pPr>
            <a:r>
              <a:rPr lang="en-US" sz="6000">
                <a:solidFill>
                  <a:srgbClr val="980000"/>
                </a:solidFill>
                <a:latin typeface="Lobster"/>
                <a:ea typeface="Lobster"/>
                <a:cs typeface="Lobster"/>
                <a:sym typeface="Lobster"/>
              </a:rPr>
              <a:t>Covina High School</a:t>
            </a:r>
            <a:endParaRPr sz="6000">
              <a:solidFill>
                <a:srgbClr val="98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ource Sans Pro"/>
              <a:buNone/>
            </a:pPr>
            <a:r>
              <a:rPr lang="en-US" sz="40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i="0" lang="en-US" sz="4000" u="none" cap="none" strike="noStrike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UC/CSU Application Information Workshop</a:t>
            </a:r>
            <a:endParaRPr sz="40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descr="Copy of Covina-High_Primary.png"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5488" y="232275"/>
            <a:ext cx="4193024" cy="4193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 txBox="1"/>
          <p:nvPr>
            <p:ph type="title"/>
          </p:nvPr>
        </p:nvSpPr>
        <p:spPr>
          <a:xfrm>
            <a:off x="549275" y="107950"/>
            <a:ext cx="8042400" cy="133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</a:pPr>
            <a:r>
              <a:rPr lang="en-US" sz="3600">
                <a:solidFill>
                  <a:srgbClr val="980000"/>
                </a:solidFill>
                <a:latin typeface="Lobster"/>
                <a:ea typeface="Lobster"/>
                <a:cs typeface="Lobster"/>
                <a:sym typeface="Lobster"/>
              </a:rPr>
              <a:t>Complete Your Profile</a:t>
            </a:r>
            <a:endParaRPr>
              <a:solidFill>
                <a:srgbClr val="98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34" name="Google Shape;13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650" y="2062699"/>
            <a:ext cx="4340374" cy="4009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3325" y="274625"/>
            <a:ext cx="4340376" cy="368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67026" y="4096074"/>
            <a:ext cx="4372978" cy="2592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200" y="398425"/>
            <a:ext cx="6281648" cy="38963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" name="Google Shape;143;p26"/>
          <p:cNvCxnSpPr/>
          <p:nvPr/>
        </p:nvCxnSpPr>
        <p:spPr>
          <a:xfrm>
            <a:off x="679025" y="2996100"/>
            <a:ext cx="1731600" cy="865800"/>
          </a:xfrm>
          <a:prstGeom prst="straightConnector1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44" name="Google Shape;14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6037" y="3861900"/>
            <a:ext cx="4107689" cy="270752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6"/>
          <p:cNvSpPr txBox="1"/>
          <p:nvPr/>
        </p:nvSpPr>
        <p:spPr>
          <a:xfrm>
            <a:off x="1687000" y="1124675"/>
            <a:ext cx="1674900" cy="20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6"/>
          <p:cNvSpPr txBox="1"/>
          <p:nvPr/>
        </p:nvSpPr>
        <p:spPr>
          <a:xfrm>
            <a:off x="5133575" y="5690675"/>
            <a:ext cx="1193700" cy="14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147" name="Google Shape;147;p26"/>
          <p:cNvSpPr txBox="1"/>
          <p:nvPr/>
        </p:nvSpPr>
        <p:spPr>
          <a:xfrm>
            <a:off x="2560150" y="5163325"/>
            <a:ext cx="1883700" cy="14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PLEASE SELECT:</a:t>
            </a:r>
            <a:endParaRPr sz="24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FALL 2018</a:t>
            </a:r>
            <a:endParaRPr sz="24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/>
          <p:nvPr>
            <p:ph type="title"/>
          </p:nvPr>
        </p:nvSpPr>
        <p:spPr>
          <a:xfrm>
            <a:off x="420550" y="183387"/>
            <a:ext cx="7620000" cy="114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980000"/>
                </a:solidFill>
                <a:latin typeface="Lobster"/>
                <a:ea typeface="Lobster"/>
                <a:cs typeface="Lobster"/>
                <a:sym typeface="Lobster"/>
              </a:rPr>
              <a:t>Select Your Campus and Program</a:t>
            </a:r>
            <a:endParaRPr sz="3600">
              <a:solidFill>
                <a:srgbClr val="98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54" name="Google Shape;15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450" y="975879"/>
            <a:ext cx="5597200" cy="303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9500" y="3802100"/>
            <a:ext cx="5511699" cy="2761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 txBox="1"/>
          <p:nvPr>
            <p:ph type="title"/>
          </p:nvPr>
        </p:nvSpPr>
        <p:spPr>
          <a:xfrm>
            <a:off x="311700" y="4466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980000"/>
                </a:solidFill>
                <a:latin typeface="Lobster"/>
                <a:ea typeface="Lobster"/>
                <a:cs typeface="Lobster"/>
                <a:sym typeface="Lobster"/>
              </a:rPr>
              <a:t>Application Dashboard</a:t>
            </a:r>
            <a:endParaRPr sz="3600">
              <a:solidFill>
                <a:srgbClr val="98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62" name="Google Shape;16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17625"/>
            <a:ext cx="8839199" cy="4632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9"/>
          <p:cNvSpPr txBox="1"/>
          <p:nvPr>
            <p:ph type="title"/>
          </p:nvPr>
        </p:nvSpPr>
        <p:spPr>
          <a:xfrm>
            <a:off x="305175" y="274637"/>
            <a:ext cx="7620000" cy="114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980000"/>
                </a:solidFill>
                <a:latin typeface="Lobster"/>
                <a:ea typeface="Lobster"/>
                <a:cs typeface="Lobster"/>
                <a:sym typeface="Lobster"/>
              </a:rPr>
              <a:t>Personal Information</a:t>
            </a:r>
            <a:endParaRPr sz="3600">
              <a:solidFill>
                <a:srgbClr val="98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69" name="Google Shape;16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175" y="1417625"/>
            <a:ext cx="4430926" cy="505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3026" y="274626"/>
            <a:ext cx="3679099" cy="2707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63021" y="3188429"/>
            <a:ext cx="3679101" cy="31159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900" y="73477"/>
            <a:ext cx="5330599" cy="419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9175" y="3940977"/>
            <a:ext cx="6575074" cy="277705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0"/>
          <p:cNvSpPr txBox="1"/>
          <p:nvPr/>
        </p:nvSpPr>
        <p:spPr>
          <a:xfrm>
            <a:off x="676525" y="4815200"/>
            <a:ext cx="1485600" cy="17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SSID is listed at the bottom of your transcript </a:t>
            </a:r>
            <a:endParaRPr sz="24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6875" y="319400"/>
            <a:ext cx="4329076" cy="316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275" y="3738951"/>
            <a:ext cx="6450976" cy="128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7275" y="5276843"/>
            <a:ext cx="6450974" cy="1455907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1"/>
          <p:cNvSpPr txBox="1"/>
          <p:nvPr/>
        </p:nvSpPr>
        <p:spPr>
          <a:xfrm>
            <a:off x="6751875" y="2188725"/>
            <a:ext cx="2175600" cy="44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*You must check yes if you want the school to be able to talk at your parents about the application. </a:t>
            </a:r>
            <a:endParaRPr sz="24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*</a:t>
            </a:r>
            <a:r>
              <a:rPr lang="en-US" sz="2400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rPr>
              <a:t>Enter your correct SSN, if you have one.</a:t>
            </a:r>
            <a:endParaRPr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lang="en-US" sz="2400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rPr>
              <a:t>Do not guess…it is important you enter the correct number!</a:t>
            </a:r>
            <a:endParaRPr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5" name="Google Shape;19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34537"/>
            <a:ext cx="8839201" cy="1939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592200"/>
            <a:ext cx="7924800" cy="4020199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2"/>
          <p:cNvSpPr/>
          <p:nvPr/>
        </p:nvSpPr>
        <p:spPr>
          <a:xfrm>
            <a:off x="288575" y="2121900"/>
            <a:ext cx="1069500" cy="271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475" y="189751"/>
            <a:ext cx="6162274" cy="4529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6372" y="4379625"/>
            <a:ext cx="5362751" cy="2342951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3"/>
          <p:cNvSpPr txBox="1"/>
          <p:nvPr/>
        </p:nvSpPr>
        <p:spPr>
          <a:xfrm>
            <a:off x="6606050" y="1308025"/>
            <a:ext cx="2159100" cy="15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You are a Dependent Student</a:t>
            </a:r>
            <a:endParaRPr sz="36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4"/>
          <p:cNvSpPr txBox="1"/>
          <p:nvPr>
            <p:ph type="title"/>
          </p:nvPr>
        </p:nvSpPr>
        <p:spPr>
          <a:xfrm>
            <a:off x="457200" y="274625"/>
            <a:ext cx="8251200" cy="114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980000"/>
                </a:solidFill>
                <a:latin typeface="Lobster"/>
                <a:ea typeface="Lobster"/>
                <a:cs typeface="Lobster"/>
                <a:sym typeface="Lobster"/>
              </a:rPr>
              <a:t>Educational Opportunities Program (EOP)</a:t>
            </a:r>
            <a:endParaRPr sz="3600">
              <a:solidFill>
                <a:srgbClr val="98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12" name="Google Shape;21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2325" y="1230525"/>
            <a:ext cx="6417023" cy="379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5197525"/>
            <a:ext cx="8839202" cy="1209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type="title"/>
          </p:nvPr>
        </p:nvSpPr>
        <p:spPr>
          <a:xfrm>
            <a:off x="549275" y="263525"/>
            <a:ext cx="8042400" cy="133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Book Antiqua"/>
              <a:buNone/>
            </a:pPr>
            <a:r>
              <a:rPr i="0" lang="en-US" sz="4800" u="none" cap="none" strike="noStrike">
                <a:solidFill>
                  <a:srgbClr val="980000"/>
                </a:solidFill>
                <a:latin typeface="Lobster"/>
                <a:ea typeface="Lobster"/>
                <a:cs typeface="Lobster"/>
                <a:sym typeface="Lobster"/>
              </a:rPr>
              <a:t>What you'll need when applying for </a:t>
            </a:r>
            <a:r>
              <a:rPr lang="en-US" sz="4800">
                <a:solidFill>
                  <a:srgbClr val="980000"/>
                </a:solidFill>
                <a:latin typeface="Lobster"/>
                <a:ea typeface="Lobster"/>
                <a:cs typeface="Lobster"/>
                <a:sym typeface="Lobster"/>
              </a:rPr>
              <a:t>c</a:t>
            </a:r>
            <a:r>
              <a:rPr i="0" lang="en-US" sz="4800" u="none" cap="none" strike="noStrike">
                <a:solidFill>
                  <a:srgbClr val="980000"/>
                </a:solidFill>
                <a:latin typeface="Lobster"/>
                <a:ea typeface="Lobster"/>
                <a:cs typeface="Lobster"/>
                <a:sym typeface="Lobster"/>
              </a:rPr>
              <a:t>ollege</a:t>
            </a:r>
            <a:endParaRPr sz="4800">
              <a:solidFill>
                <a:srgbClr val="98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85" name="Google Shape;85;p17"/>
          <p:cNvSpPr txBox="1"/>
          <p:nvPr>
            <p:ph idx="1" type="body"/>
          </p:nvPr>
        </p:nvSpPr>
        <p:spPr>
          <a:xfrm>
            <a:off x="549275" y="1600200"/>
            <a:ext cx="8042275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72110" lvl="0" marL="349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Economica"/>
              <a:buChar char="●"/>
            </a:pPr>
            <a:r>
              <a:rPr i="0" lang="en-US" sz="3000" u="none" cap="none" strike="noStrike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Transcripts</a:t>
            </a:r>
            <a:endParaRPr sz="30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u="none" cap="none" strike="noStrike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You don't need to submit your transcripts to UC/CSU at this point, but you must refer to them as you fill out the application to ensure the information you enter is accurate.</a:t>
            </a:r>
            <a:endParaRPr i="0" u="none" cap="none" strike="noStrike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-372110" lvl="0" marL="34925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Economica"/>
              <a:buChar char="●"/>
            </a:pPr>
            <a:r>
              <a:rPr i="0" lang="en-US" sz="3000" u="none" cap="none" strike="noStrike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Test scores</a:t>
            </a:r>
            <a:endParaRPr sz="30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-348615" lvl="1" marL="685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Economica"/>
              <a:buChar char="●"/>
            </a:pPr>
            <a:r>
              <a:rPr i="0" lang="en-US" sz="2400" u="none" cap="none" strike="noStrike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You’ll have to include your scores from the ACT Plus Writing or the SAT Reasoning Test.</a:t>
            </a:r>
            <a:endParaRPr sz="24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-348615" lvl="1" marL="685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Economica"/>
              <a:buChar char="●"/>
            </a:pPr>
            <a:r>
              <a:rPr i="0" lang="en-US" sz="2400" u="none" cap="none" strike="noStrike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If you're applying for fall, be sure to complete these tests by December.</a:t>
            </a:r>
            <a:endParaRPr sz="24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-348615" lvl="1" marL="685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Economica"/>
              <a:buChar char="●"/>
            </a:pPr>
            <a:r>
              <a:rPr i="0" lang="en-US" sz="2400" u="none" cap="none" strike="noStrike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 All applicants should report scores for any SAT Subject Tests or Advanced Placement exams they have taken. </a:t>
            </a:r>
            <a:endParaRPr sz="24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5"/>
          <p:cNvSpPr txBox="1"/>
          <p:nvPr>
            <p:ph type="title"/>
          </p:nvPr>
        </p:nvSpPr>
        <p:spPr>
          <a:xfrm>
            <a:off x="311700" y="532242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980000"/>
                </a:solidFill>
                <a:latin typeface="Lobster"/>
                <a:ea typeface="Lobster"/>
                <a:cs typeface="Lobster"/>
                <a:sym typeface="Lobster"/>
              </a:rPr>
              <a:t>Academic History</a:t>
            </a:r>
            <a:endParaRPr sz="3600">
              <a:solidFill>
                <a:srgbClr val="98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20" name="Google Shape;22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570037"/>
            <a:ext cx="4980820" cy="5135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0420" y="1570037"/>
            <a:ext cx="3401180" cy="2042507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5"/>
          <p:cNvSpPr txBox="1"/>
          <p:nvPr/>
        </p:nvSpPr>
        <p:spPr>
          <a:xfrm>
            <a:off x="5989163" y="3985225"/>
            <a:ext cx="2603700" cy="16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G</a:t>
            </a:r>
            <a:r>
              <a:rPr lang="en-US" sz="36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raduation Date:</a:t>
            </a:r>
            <a:endParaRPr sz="36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June 2018</a:t>
            </a:r>
            <a:endParaRPr sz="36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225" y="274637"/>
            <a:ext cx="5429250" cy="230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9325" y="2223875"/>
            <a:ext cx="7758074" cy="4498701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6"/>
          <p:cNvSpPr/>
          <p:nvPr/>
        </p:nvSpPr>
        <p:spPr>
          <a:xfrm>
            <a:off x="899325" y="4175900"/>
            <a:ext cx="4614030" cy="1799388"/>
          </a:xfrm>
          <a:prstGeom prst="flowChartTerminator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1" name="Google Shape;231;p36"/>
          <p:cNvCxnSpPr/>
          <p:nvPr/>
        </p:nvCxnSpPr>
        <p:spPr>
          <a:xfrm rot="10800000">
            <a:off x="5513355" y="5067044"/>
            <a:ext cx="1303500" cy="171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2" name="Google Shape;232;p36"/>
          <p:cNvSpPr txBox="1"/>
          <p:nvPr/>
        </p:nvSpPr>
        <p:spPr>
          <a:xfrm>
            <a:off x="1344700" y="3752950"/>
            <a:ext cx="2175900" cy="25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COVINA HIGH SCHOOL</a:t>
            </a:r>
            <a:endParaRPr/>
          </a:p>
        </p:txBody>
      </p:sp>
      <p:sp>
        <p:nvSpPr>
          <p:cNvPr id="233" name="Google Shape;233;p36"/>
          <p:cNvSpPr txBox="1"/>
          <p:nvPr/>
        </p:nvSpPr>
        <p:spPr>
          <a:xfrm>
            <a:off x="6075625" y="3178400"/>
            <a:ext cx="391200" cy="15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7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0" name="Google Shape;24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66662"/>
            <a:ext cx="8839198" cy="1690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309516"/>
            <a:ext cx="8839199" cy="2727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5189200"/>
            <a:ext cx="8839202" cy="1454006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7"/>
          <p:cNvSpPr txBox="1"/>
          <p:nvPr/>
        </p:nvSpPr>
        <p:spPr>
          <a:xfrm>
            <a:off x="1980375" y="1271350"/>
            <a:ext cx="2041500" cy="24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4A86E8"/>
                </a:solidFill>
              </a:rPr>
              <a:t>COVINA HIGH SCHOOL</a:t>
            </a:r>
            <a:endParaRPr sz="1200">
              <a:solidFill>
                <a:srgbClr val="4A86E8"/>
              </a:solidFill>
            </a:endParaRPr>
          </a:p>
        </p:txBody>
      </p:sp>
      <p:sp>
        <p:nvSpPr>
          <p:cNvPr id="244" name="Google Shape;244;p37"/>
          <p:cNvSpPr txBox="1"/>
          <p:nvPr/>
        </p:nvSpPr>
        <p:spPr>
          <a:xfrm>
            <a:off x="1903725" y="5531225"/>
            <a:ext cx="2194800" cy="3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4A86E8"/>
                </a:solidFill>
              </a:rPr>
              <a:t>COVINA HIGH SCHOOL</a:t>
            </a:r>
            <a:endParaRPr sz="1200">
              <a:solidFill>
                <a:srgbClr val="4A86E8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8"/>
          <p:cNvSpPr txBox="1"/>
          <p:nvPr>
            <p:ph type="title"/>
          </p:nvPr>
        </p:nvSpPr>
        <p:spPr>
          <a:xfrm>
            <a:off x="474175" y="5103275"/>
            <a:ext cx="7996500" cy="175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For 12th Grade Courses, 1st Semester (Fall) should be “In Progress” and </a:t>
            </a:r>
            <a:endParaRPr sz="24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2nd Semester (Spring) should be “Planned”</a:t>
            </a:r>
            <a:endParaRPr sz="24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Don’t forget about any classes you are taking in Credit Recovery.</a:t>
            </a:r>
            <a:endParaRPr sz="24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251" name="Google Shape;25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45962"/>
            <a:ext cx="8839201" cy="485732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8"/>
          <p:cNvSpPr txBox="1"/>
          <p:nvPr/>
        </p:nvSpPr>
        <p:spPr>
          <a:xfrm>
            <a:off x="2017050" y="550100"/>
            <a:ext cx="2591700" cy="1956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9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9" name="Google Shape;25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175" y="381776"/>
            <a:ext cx="4956198" cy="4795676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9"/>
          <p:cNvSpPr/>
          <p:nvPr/>
        </p:nvSpPr>
        <p:spPr>
          <a:xfrm>
            <a:off x="4362650" y="3462950"/>
            <a:ext cx="763800" cy="492300"/>
          </a:xfrm>
          <a:prstGeom prst="ellipse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61" name="Google Shape;261;p39"/>
          <p:cNvCxnSpPr/>
          <p:nvPr/>
        </p:nvCxnSpPr>
        <p:spPr>
          <a:xfrm rot="10800000">
            <a:off x="3672225" y="4859625"/>
            <a:ext cx="1086300" cy="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62" name="Google Shape;26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7139" y="500587"/>
            <a:ext cx="3226559" cy="2434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3773" y="3087241"/>
            <a:ext cx="3577826" cy="3388369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0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980000"/>
                </a:solidFill>
                <a:latin typeface="Lobster"/>
                <a:ea typeface="Lobster"/>
                <a:cs typeface="Lobster"/>
                <a:sym typeface="Lobster"/>
              </a:rPr>
              <a:t>Test Scores</a:t>
            </a:r>
            <a:endParaRPr sz="3600">
              <a:solidFill>
                <a:srgbClr val="98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70" name="Google Shape;27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988" y="1417627"/>
            <a:ext cx="7333676" cy="160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44125" y="445725"/>
            <a:ext cx="5283675" cy="6157651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40"/>
          <p:cNvSpPr txBox="1"/>
          <p:nvPr/>
        </p:nvSpPr>
        <p:spPr>
          <a:xfrm>
            <a:off x="513425" y="3435100"/>
            <a:ext cx="2750700" cy="30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Enter:</a:t>
            </a:r>
            <a:endParaRPr sz="30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Economica"/>
              <a:buChar char="●"/>
            </a:pPr>
            <a:r>
              <a:rPr lang="en-US" sz="24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SAT/ACT scores</a:t>
            </a:r>
            <a:endParaRPr sz="24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Economica"/>
              <a:buChar char="●"/>
            </a:pPr>
            <a:r>
              <a:rPr lang="en-US" sz="24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Date of test taken OR planned date to take the test</a:t>
            </a:r>
            <a:r>
              <a:rPr lang="en-US" sz="2400">
                <a:solidFill>
                  <a:srgbClr val="666666"/>
                </a:solidFill>
                <a:latin typeface="Economica"/>
                <a:ea typeface="Economica"/>
                <a:cs typeface="Economica"/>
                <a:sym typeface="Economica"/>
              </a:rPr>
              <a:t> </a:t>
            </a:r>
            <a:endParaRPr sz="2400">
              <a:solidFill>
                <a:srgbClr val="666666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980000"/>
                </a:solidFill>
                <a:latin typeface="Lobster"/>
                <a:ea typeface="Lobster"/>
                <a:cs typeface="Lobster"/>
                <a:sym typeface="Lobster"/>
              </a:rPr>
              <a:t>Supporting Information</a:t>
            </a:r>
            <a:endParaRPr sz="3600">
              <a:solidFill>
                <a:srgbClr val="98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79" name="Google Shape;27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70029"/>
            <a:ext cx="6013276" cy="3556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6425" y="3243679"/>
            <a:ext cx="6214999" cy="327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2"/>
          <p:cNvSpPr txBox="1"/>
          <p:nvPr>
            <p:ph type="title"/>
          </p:nvPr>
        </p:nvSpPr>
        <p:spPr>
          <a:xfrm>
            <a:off x="311700" y="409992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980000"/>
                </a:solidFill>
                <a:latin typeface="Lobster"/>
                <a:ea typeface="Lobster"/>
                <a:cs typeface="Lobster"/>
                <a:sym typeface="Lobster"/>
              </a:rPr>
              <a:t>EOP Recommendations</a:t>
            </a:r>
            <a:endParaRPr sz="3600">
              <a:solidFill>
                <a:srgbClr val="98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87" name="Google Shape;28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70037"/>
            <a:ext cx="8839197" cy="5061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9065" y="-4"/>
            <a:ext cx="5305007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980000"/>
                </a:solidFill>
                <a:latin typeface="Lobster"/>
                <a:ea typeface="Lobster"/>
                <a:cs typeface="Lobster"/>
                <a:sym typeface="Lobster"/>
              </a:rPr>
              <a:t>Program Materials</a:t>
            </a:r>
            <a:endParaRPr sz="3600">
              <a:solidFill>
                <a:srgbClr val="98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300" name="Google Shape;30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70029"/>
            <a:ext cx="6026599" cy="306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9675" y="3480948"/>
            <a:ext cx="6717026" cy="2884775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44"/>
          <p:cNvSpPr/>
          <p:nvPr/>
        </p:nvSpPr>
        <p:spPr>
          <a:xfrm>
            <a:off x="6654300" y="4854925"/>
            <a:ext cx="1422900" cy="441300"/>
          </a:xfrm>
          <a:prstGeom prst="ellipse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type="title"/>
          </p:nvPr>
        </p:nvSpPr>
        <p:spPr>
          <a:xfrm>
            <a:off x="549275" y="263525"/>
            <a:ext cx="8042400" cy="133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Book Antiqua"/>
              <a:buNone/>
            </a:pPr>
            <a:r>
              <a:rPr i="0" lang="en-US" sz="4800" u="none" cap="none" strike="noStrike">
                <a:solidFill>
                  <a:srgbClr val="980000"/>
                </a:solidFill>
                <a:latin typeface="Lobster"/>
                <a:ea typeface="Lobster"/>
                <a:cs typeface="Lobster"/>
                <a:sym typeface="Lobster"/>
              </a:rPr>
              <a:t>What you'll need when applying for college</a:t>
            </a:r>
            <a:endParaRPr sz="4800">
              <a:solidFill>
                <a:srgbClr val="98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91" name="Google Shape;91;p18"/>
          <p:cNvSpPr txBox="1"/>
          <p:nvPr>
            <p:ph idx="1" type="body"/>
          </p:nvPr>
        </p:nvSpPr>
        <p:spPr>
          <a:xfrm>
            <a:off x="549275" y="1600200"/>
            <a:ext cx="8042275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endParaRPr b="0" i="0" sz="3200" u="none" cap="none" strike="noStrike">
              <a:solidFill>
                <a:srgbClr val="FFFFFF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349250" lvl="0" marL="349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20"/>
              <a:buFont typeface="Noto Sans Symbols"/>
              <a:buChar char="●"/>
            </a:pPr>
            <a:r>
              <a:rPr i="0" lang="en-US" sz="3000" u="none" cap="none" strike="noStrike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Annual income for 201</a:t>
            </a:r>
            <a:r>
              <a:rPr lang="en-US" sz="30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6</a:t>
            </a:r>
            <a:endParaRPr sz="30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u="none" cap="none" strike="noStrike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You’ll need to include the parents’ and student’s income (if applicable). This is optional unless you're applying for an application fee waiver or for the Educational Opportunity Program.</a:t>
            </a:r>
            <a:endParaRPr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-372110" lvl="0" marL="34925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Economica"/>
              <a:buChar char="●"/>
            </a:pPr>
            <a:r>
              <a:rPr i="0" lang="en-US" sz="3000" u="none" cap="none" strike="noStrike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Social Security number, if you have one</a:t>
            </a:r>
            <a:endParaRPr sz="30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u="none" cap="none" strike="noStrike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This is used to match your application to your test score report, final transcript, and your Free Application for Federal Student Aid.</a:t>
            </a:r>
            <a:endParaRPr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-181610" lvl="0" marL="34925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595959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indent="-181610" lvl="0" marL="349250" marR="0" rtl="0" algn="l"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None/>
            </a:pPr>
            <a:r>
              <a:t/>
            </a:r>
            <a:endParaRPr b="0" i="0" sz="2400" u="none">
              <a:solidFill>
                <a:srgbClr val="595959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432698"/>
            <a:ext cx="6451725" cy="6197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9" name="Google Shape;309;p45"/>
          <p:cNvCxnSpPr/>
          <p:nvPr/>
        </p:nvCxnSpPr>
        <p:spPr>
          <a:xfrm rot="10800000">
            <a:off x="1307000" y="3666675"/>
            <a:ext cx="2665200" cy="526200"/>
          </a:xfrm>
          <a:prstGeom prst="straightConnector1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10" name="Google Shape;310;p45"/>
          <p:cNvSpPr/>
          <p:nvPr/>
        </p:nvSpPr>
        <p:spPr>
          <a:xfrm>
            <a:off x="152775" y="2444975"/>
            <a:ext cx="4243800" cy="2172900"/>
          </a:xfrm>
          <a:prstGeom prst="ellipse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45"/>
          <p:cNvSpPr txBox="1"/>
          <p:nvPr/>
        </p:nvSpPr>
        <p:spPr>
          <a:xfrm>
            <a:off x="672350" y="1356925"/>
            <a:ext cx="537900" cy="14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666666"/>
                </a:solidFill>
              </a:rPr>
              <a:t>3.92</a:t>
            </a:r>
            <a:endParaRPr sz="10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6"/>
          <p:cNvSpPr txBox="1"/>
          <p:nvPr>
            <p:ph type="title"/>
          </p:nvPr>
        </p:nvSpPr>
        <p:spPr>
          <a:xfrm>
            <a:off x="549275" y="107950"/>
            <a:ext cx="8042400" cy="133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</a:pPr>
            <a:r>
              <a:rPr i="0" lang="en-US" sz="4600" u="none" cap="none" strike="noStrike">
                <a:solidFill>
                  <a:srgbClr val="980000"/>
                </a:solidFill>
                <a:latin typeface="Lobster"/>
                <a:ea typeface="Lobster"/>
                <a:cs typeface="Lobster"/>
                <a:sym typeface="Lobster"/>
              </a:rPr>
              <a:t>Review Your Application</a:t>
            </a:r>
            <a:endParaRPr>
              <a:solidFill>
                <a:srgbClr val="98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317" name="Google Shape;31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298437"/>
            <a:ext cx="8471234" cy="5135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7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4" name="Google Shape;32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74637"/>
            <a:ext cx="8839199" cy="3348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5605" y="2223750"/>
            <a:ext cx="5376000" cy="4481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8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2" name="Google Shape;33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74628"/>
            <a:ext cx="6790475" cy="291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7575" y="2917033"/>
            <a:ext cx="6790474" cy="3940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9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</a:pPr>
            <a:r>
              <a:rPr i="0" lang="en-US" sz="6600" u="none" cap="none" strike="noStrike">
                <a:solidFill>
                  <a:srgbClr val="980000"/>
                </a:solidFill>
                <a:latin typeface="Lobster"/>
                <a:ea typeface="Lobster"/>
                <a:cs typeface="Lobster"/>
                <a:sym typeface="Lobster"/>
              </a:rPr>
              <a:t>The U</a:t>
            </a:r>
            <a:r>
              <a:rPr lang="en-US" sz="6600">
                <a:solidFill>
                  <a:srgbClr val="980000"/>
                </a:solidFill>
                <a:latin typeface="Lobster"/>
                <a:ea typeface="Lobster"/>
                <a:cs typeface="Lobster"/>
                <a:sym typeface="Lobster"/>
              </a:rPr>
              <a:t>C</a:t>
            </a:r>
            <a:r>
              <a:rPr i="0" lang="en-US" sz="6600" u="none" cap="none" strike="noStrike">
                <a:solidFill>
                  <a:srgbClr val="980000"/>
                </a:solidFill>
                <a:latin typeface="Lobster"/>
                <a:ea typeface="Lobster"/>
                <a:cs typeface="Lobster"/>
                <a:sym typeface="Lobster"/>
              </a:rPr>
              <a:t> Application</a:t>
            </a:r>
            <a:endParaRPr>
              <a:solidFill>
                <a:srgbClr val="98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339" name="Google Shape;339;p49"/>
          <p:cNvSpPr txBox="1"/>
          <p:nvPr>
            <p:ph idx="1" type="subTitle"/>
          </p:nvPr>
        </p:nvSpPr>
        <p:spPr>
          <a:xfrm>
            <a:off x="685800" y="4572000"/>
            <a:ext cx="64611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t/>
            </a:r>
            <a:endParaRPr sz="20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0"/>
          <p:cNvSpPr txBox="1"/>
          <p:nvPr>
            <p:ph type="title"/>
          </p:nvPr>
        </p:nvSpPr>
        <p:spPr>
          <a:xfrm>
            <a:off x="457200" y="274625"/>
            <a:ext cx="7996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</a:pPr>
            <a:r>
              <a:rPr i="0" lang="en-US" sz="3200" u="none" cap="none" strike="noStrike">
                <a:solidFill>
                  <a:srgbClr val="980000"/>
                </a:solidFill>
                <a:latin typeface="Lobster"/>
                <a:ea typeface="Lobster"/>
                <a:cs typeface="Lobster"/>
                <a:sym typeface="Lobster"/>
              </a:rPr>
              <a:t>The UC Application</a:t>
            </a:r>
            <a:br>
              <a:rPr b="0" i="0" lang="en-US" sz="32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i="0" lang="en-US" sz="3200" u="none" cap="none" strike="noStrike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www.admissions.universityofcalifornia.edu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345" name="Google Shape;34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50" y="1553050"/>
            <a:ext cx="8839200" cy="47252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6" name="Google Shape;346;p50"/>
          <p:cNvCxnSpPr/>
          <p:nvPr/>
        </p:nvCxnSpPr>
        <p:spPr>
          <a:xfrm flipH="1" rot="10800000">
            <a:off x="2648150" y="4226875"/>
            <a:ext cx="1239000" cy="9336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1"/>
          <p:cNvSpPr txBox="1"/>
          <p:nvPr>
            <p:ph type="title"/>
          </p:nvPr>
        </p:nvSpPr>
        <p:spPr>
          <a:xfrm>
            <a:off x="265100" y="293892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</a:pPr>
            <a:r>
              <a:rPr i="0" lang="en-US" sz="4600" u="none" cap="none" strike="noStrike">
                <a:solidFill>
                  <a:srgbClr val="980000"/>
                </a:solidFill>
                <a:latin typeface="Lobster"/>
                <a:ea typeface="Lobster"/>
                <a:cs typeface="Lobster"/>
                <a:sym typeface="Lobster"/>
              </a:rPr>
              <a:t>Start Your Application</a:t>
            </a:r>
            <a:endParaRPr>
              <a:solidFill>
                <a:srgbClr val="98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descr="Screen Shot 2016-10-16 at 8.49.20 PM.png" id="352" name="Google Shape;352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83100" y="2794775"/>
            <a:ext cx="3587982" cy="3781401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51"/>
          <p:cNvSpPr txBox="1"/>
          <p:nvPr/>
        </p:nvSpPr>
        <p:spPr>
          <a:xfrm>
            <a:off x="4483100" y="1417637"/>
            <a:ext cx="4572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i="0" lang="en-US" sz="2400" u="none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Step 1: Apply for Fall Quarter/Semester 201</a:t>
            </a:r>
            <a:r>
              <a:rPr lang="en-US" sz="24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8</a:t>
            </a:r>
            <a:r>
              <a:rPr i="0" lang="en-US" sz="2400" u="none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.  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i="0" lang="en-US" sz="2400" u="none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You are applying as a Freshman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354" name="Google Shape;354;p51"/>
          <p:cNvSpPr txBox="1"/>
          <p:nvPr/>
        </p:nvSpPr>
        <p:spPr>
          <a:xfrm>
            <a:off x="265112" y="4451350"/>
            <a:ext cx="3919500" cy="23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i="0" lang="en-US" sz="2400" u="none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Step 2: Type in your address and verify the envelope.  If you use a cell phone number, UC will send updates and other announcement via text message.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355" name="Google Shape;355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098" y="1178775"/>
            <a:ext cx="4218000" cy="3284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16-10-16 at 8.49.49 PM.png" id="360" name="Google Shape;360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800" y="279400"/>
            <a:ext cx="4311512" cy="34677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16-10-16 at 8.50.09 PM.png" id="361" name="Google Shape;361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24250" y="2717800"/>
            <a:ext cx="5076008" cy="3436479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52"/>
          <p:cNvSpPr txBox="1"/>
          <p:nvPr/>
        </p:nvSpPr>
        <p:spPr>
          <a:xfrm>
            <a:off x="5200650" y="306387"/>
            <a:ext cx="3170100" cy="19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i="0" lang="en-US" sz="2400" u="none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Step 3: You are a California resident if you have attended a California high school for 3 or more years.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363" name="Google Shape;363;p52"/>
          <p:cNvSpPr txBox="1"/>
          <p:nvPr/>
        </p:nvSpPr>
        <p:spPr>
          <a:xfrm>
            <a:off x="282575" y="4202112"/>
            <a:ext cx="3062400" cy="23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i="0" lang="en-US" sz="2400" u="none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Step 4: Enter your correct SSN, if you have one.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i="0" lang="en-US" sz="2400" u="none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Do not guess…it is important you enter the correct number!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3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</a:pPr>
            <a:r>
              <a:rPr i="0" lang="en-US" sz="4600" u="none" cap="none" strike="noStrike">
                <a:solidFill>
                  <a:srgbClr val="980000"/>
                </a:solidFill>
                <a:latin typeface="Lobster"/>
                <a:ea typeface="Lobster"/>
                <a:cs typeface="Lobster"/>
                <a:sym typeface="Lobster"/>
              </a:rPr>
              <a:t>Campuses and Majors</a:t>
            </a:r>
            <a:endParaRPr>
              <a:solidFill>
                <a:srgbClr val="98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descr="Screen Shot 2016-10-16 at 8.50.38 PM.png" id="369" name="Google Shape;369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417637"/>
            <a:ext cx="4378695" cy="29582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16-10-16 at 8.51.21 PM.png" id="370" name="Google Shape;370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35200" y="2692400"/>
            <a:ext cx="4166372" cy="36879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16-10-16 at 9.02.54 PM.png" id="371" name="Google Shape;371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06912" y="4575175"/>
            <a:ext cx="4234760" cy="2105416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53"/>
          <p:cNvSpPr txBox="1"/>
          <p:nvPr/>
        </p:nvSpPr>
        <p:spPr>
          <a:xfrm>
            <a:off x="5216525" y="1454150"/>
            <a:ext cx="25734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i="0" lang="en-US" sz="1800" u="none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Step 1: Select campus(es)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373" name="Google Shape;373;p53"/>
          <p:cNvSpPr txBox="1"/>
          <p:nvPr/>
        </p:nvSpPr>
        <p:spPr>
          <a:xfrm>
            <a:off x="6456362" y="2782887"/>
            <a:ext cx="2293800" cy="9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i="0" lang="en-US" sz="1800" u="none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Step 2: Select major and alternate major 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i="0" lang="en-US" sz="1800" u="none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(if needed)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374" name="Google Shape;374;p53"/>
          <p:cNvSpPr txBox="1"/>
          <p:nvPr/>
        </p:nvSpPr>
        <p:spPr>
          <a:xfrm>
            <a:off x="457200" y="6440487"/>
            <a:ext cx="37941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i="0" lang="en-US" sz="1800" u="none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Step 3: Verify all information is correct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4"/>
          <p:cNvSpPr txBox="1"/>
          <p:nvPr>
            <p:ph type="title"/>
          </p:nvPr>
        </p:nvSpPr>
        <p:spPr>
          <a:xfrm>
            <a:off x="311700" y="5807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</a:pPr>
            <a:r>
              <a:rPr i="0" lang="en-US" sz="4600" u="none" cap="none" strike="noStrike">
                <a:solidFill>
                  <a:srgbClr val="980000"/>
                </a:solidFill>
                <a:latin typeface="Lobster"/>
                <a:ea typeface="Lobster"/>
                <a:cs typeface="Lobster"/>
                <a:sym typeface="Lobster"/>
              </a:rPr>
              <a:t>Scholarships</a:t>
            </a:r>
            <a:endParaRPr>
              <a:solidFill>
                <a:srgbClr val="98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descr="Screen Shot 2016-10-16 at 8.53.04 PM.png" id="380" name="Google Shape;380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6912" y="1417637"/>
            <a:ext cx="7170296" cy="4646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549275" y="263525"/>
            <a:ext cx="8042400" cy="133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Book Antiqua"/>
              <a:buNone/>
            </a:pPr>
            <a:r>
              <a:rPr i="0" lang="en-US" sz="4800" u="none" cap="none" strike="noStrike">
                <a:solidFill>
                  <a:srgbClr val="980000"/>
                </a:solidFill>
                <a:latin typeface="Lobster"/>
                <a:ea typeface="Lobster"/>
                <a:cs typeface="Lobster"/>
                <a:sym typeface="Lobster"/>
              </a:rPr>
              <a:t>What you'll need when applying for college</a:t>
            </a:r>
            <a:endParaRPr sz="4800">
              <a:solidFill>
                <a:srgbClr val="98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549275" y="1894825"/>
            <a:ext cx="8042400" cy="40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2270" lvl="0" marL="349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Economica"/>
              <a:buChar char="●"/>
            </a:pPr>
            <a:r>
              <a:rPr i="0" lang="en-US" sz="3600" u="none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 California Statewide Student ID</a:t>
            </a:r>
            <a:endParaRPr sz="36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000" u="none" cap="none" strike="noStrike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Each K-12 student in California public schools is assigned an ID number. It is printed on the bottom left of the transcript.</a:t>
            </a:r>
            <a:endParaRPr i="0" sz="3000" u="none" cap="none" strike="noStrike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-382270" lvl="0" marL="34925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Economica"/>
              <a:buChar char="●"/>
            </a:pPr>
            <a:r>
              <a:rPr i="0" lang="en-US" sz="3600" u="none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 Credit Card</a:t>
            </a:r>
            <a:endParaRPr sz="36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000" u="none" cap="none" strike="noStrike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If you prefer to pay by check, you can mail your payment.</a:t>
            </a:r>
            <a:endParaRPr sz="30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</a:pPr>
            <a:r>
              <a:rPr i="0" lang="en-US" sz="4600" u="none" cap="none" strike="noStrike">
                <a:solidFill>
                  <a:srgbClr val="980000"/>
                </a:solidFill>
                <a:latin typeface="Lobster"/>
                <a:ea typeface="Lobster"/>
                <a:cs typeface="Lobster"/>
                <a:sym typeface="Lobster"/>
              </a:rPr>
              <a:t>About You</a:t>
            </a:r>
            <a:endParaRPr>
              <a:solidFill>
                <a:srgbClr val="98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descr="Screen Shot 2016-10-16 at 9.07.39 PM.png" id="386" name="Google Shape;386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2316162"/>
            <a:ext cx="7802314" cy="2630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16-10-16 at 9.10.10 PM.png" id="391" name="Google Shape;391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92300" y="304800"/>
            <a:ext cx="5352612" cy="6199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7"/>
          <p:cNvSpPr txBox="1"/>
          <p:nvPr>
            <p:ph type="title"/>
          </p:nvPr>
        </p:nvSpPr>
        <p:spPr>
          <a:xfrm>
            <a:off x="311700" y="47111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</a:pPr>
            <a:r>
              <a:rPr i="0" lang="en-US" sz="4600" u="none" cap="none" strike="noStrike">
                <a:solidFill>
                  <a:srgbClr val="980000"/>
                </a:solidFill>
                <a:latin typeface="Lobster"/>
                <a:ea typeface="Lobster"/>
                <a:cs typeface="Lobster"/>
                <a:sym typeface="Lobster"/>
              </a:rPr>
              <a:t>Academic History</a:t>
            </a:r>
            <a:endParaRPr>
              <a:solidFill>
                <a:srgbClr val="98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descr="Screen Shot 2016-10-16 at 9.11.30 PM.png" id="397" name="Google Shape;397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349375"/>
            <a:ext cx="5836458" cy="5303834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57"/>
          <p:cNvSpPr txBox="1"/>
          <p:nvPr/>
        </p:nvSpPr>
        <p:spPr>
          <a:xfrm>
            <a:off x="6462562" y="1576562"/>
            <a:ext cx="20082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i="0" lang="en-US" sz="3000" u="none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If you took a Math or Language Other Than English in 7th or 8th grade and earned a "C" or higher, enter the grade earned here.</a:t>
            </a:r>
            <a:endParaRPr sz="3000"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16-10-16 at 9.12.38 PM.png" id="403" name="Google Shape;403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5962" y="381000"/>
            <a:ext cx="6472207" cy="5772424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58"/>
          <p:cNvSpPr/>
          <p:nvPr/>
        </p:nvSpPr>
        <p:spPr>
          <a:xfrm>
            <a:off x="2414587" y="4937125"/>
            <a:ext cx="1932000" cy="536700"/>
          </a:xfrm>
          <a:prstGeom prst="leftArrow">
            <a:avLst>
              <a:gd fmla="val 3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98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st="25400">
              <a:srgbClr val="808080">
                <a:alpha val="596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58"/>
          <p:cNvSpPr txBox="1"/>
          <p:nvPr/>
        </p:nvSpPr>
        <p:spPr>
          <a:xfrm>
            <a:off x="4572000" y="4595794"/>
            <a:ext cx="3406500" cy="13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i="0" lang="en-US" sz="2400" u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Step 2:</a:t>
            </a:r>
            <a:endParaRPr sz="24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i="0" lang="en-US" sz="2400" u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Enter </a:t>
            </a:r>
            <a:r>
              <a:rPr lang="en-US" sz="24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C</a:t>
            </a:r>
            <a:r>
              <a:rPr i="0" lang="en-US" sz="2400" u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HS </a:t>
            </a:r>
            <a:endParaRPr sz="24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i="0" lang="en-US" sz="2400" u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School Code: 05070</a:t>
            </a:r>
            <a:r>
              <a:rPr lang="en-US" sz="24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0</a:t>
            </a:r>
            <a:endParaRPr sz="24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406" name="Google Shape;406;p58"/>
          <p:cNvSpPr txBox="1"/>
          <p:nvPr/>
        </p:nvSpPr>
        <p:spPr>
          <a:xfrm>
            <a:off x="1014650" y="5794450"/>
            <a:ext cx="3406500" cy="197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COVINA HIGH SCHOOL</a:t>
            </a:r>
            <a:endParaRPr sz="1100"/>
          </a:p>
        </p:txBody>
      </p:sp>
      <p:sp>
        <p:nvSpPr>
          <p:cNvPr id="407" name="Google Shape;407;p58"/>
          <p:cNvSpPr txBox="1"/>
          <p:nvPr/>
        </p:nvSpPr>
        <p:spPr>
          <a:xfrm>
            <a:off x="965750" y="5073200"/>
            <a:ext cx="1223400" cy="25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050700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9"/>
          <p:cNvSpPr txBox="1"/>
          <p:nvPr/>
        </p:nvSpPr>
        <p:spPr>
          <a:xfrm>
            <a:off x="5228475" y="330050"/>
            <a:ext cx="3679800" cy="23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i="0" lang="en-US" sz="2400" u="none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Step 2: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i="0" lang="en-US" sz="2400" u="none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Dates: Aug 201</a:t>
            </a:r>
            <a:r>
              <a:rPr lang="en-US" sz="24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4</a:t>
            </a:r>
            <a:r>
              <a:rPr i="0" lang="en-US" sz="2400" u="none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- June 201</a:t>
            </a:r>
            <a:r>
              <a:rPr lang="en-US" sz="24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8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i="0" lang="en-US" sz="2400" u="none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Select: High/Secondary School Diploma, June 201</a:t>
            </a:r>
            <a:r>
              <a:rPr lang="en-US" sz="24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8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i="0" lang="en-US" sz="2400" u="none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Grading System: A B C D F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i="0" lang="en-US" sz="2400" u="none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Term System: Semester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413" name="Google Shape;413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250" y="232250"/>
            <a:ext cx="4875275" cy="563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6775" y="2750325"/>
            <a:ext cx="4381500" cy="392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16-10-16 at 9.20.13 PM.png" id="419" name="Google Shape;419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8275" y="341312"/>
            <a:ext cx="4426725" cy="63738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16-10-16 at 9.21.52 PM.png" id="420" name="Google Shape;420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94263" y="2075587"/>
            <a:ext cx="4176586" cy="2305625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60"/>
          <p:cNvSpPr txBox="1"/>
          <p:nvPr/>
        </p:nvSpPr>
        <p:spPr>
          <a:xfrm>
            <a:off x="4794250" y="423862"/>
            <a:ext cx="36117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i="0" lang="en-US" sz="2400" u="none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Enter your course work from grades 9-12. From grades 9-11 report all grades earned. 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422" name="Google Shape;422;p60"/>
          <p:cNvSpPr txBox="1"/>
          <p:nvPr/>
        </p:nvSpPr>
        <p:spPr>
          <a:xfrm>
            <a:off x="4906925" y="4666075"/>
            <a:ext cx="3951300" cy="18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i="0" lang="en-US" sz="2400" u="none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12th grade grades are reported as: </a:t>
            </a:r>
            <a:endParaRPr i="0" sz="2400" u="none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Economica"/>
              <a:buChar char="➔"/>
            </a:pPr>
            <a:r>
              <a:rPr i="0" lang="en-US" sz="2400" u="none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IP (In Progress) </a:t>
            </a:r>
            <a:endParaRPr i="0" sz="2400" u="none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Economica"/>
              <a:buChar char="➔"/>
            </a:pPr>
            <a:r>
              <a:rPr i="0" lang="en-US" sz="2400" u="none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PL (Plan to Learn)</a:t>
            </a:r>
            <a:endParaRPr sz="2400">
              <a:latin typeface="Economica"/>
              <a:ea typeface="Economica"/>
              <a:cs typeface="Economica"/>
              <a:sym typeface="Economica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Economica"/>
              <a:buChar char="➔"/>
            </a:pPr>
            <a:r>
              <a:rPr i="0" lang="en-US" sz="2400" u="none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or NP (Not Planned)</a:t>
            </a:r>
            <a:endParaRPr sz="24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423" name="Google Shape;423;p60"/>
          <p:cNvSpPr txBox="1"/>
          <p:nvPr/>
        </p:nvSpPr>
        <p:spPr>
          <a:xfrm>
            <a:off x="268950" y="1222450"/>
            <a:ext cx="1870200" cy="219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60"/>
          <p:cNvSpPr txBox="1"/>
          <p:nvPr/>
        </p:nvSpPr>
        <p:spPr>
          <a:xfrm>
            <a:off x="1650325" y="1002425"/>
            <a:ext cx="586800" cy="11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61"/>
          <p:cNvSpPr txBox="1"/>
          <p:nvPr>
            <p:ph type="title"/>
          </p:nvPr>
        </p:nvSpPr>
        <p:spPr>
          <a:xfrm>
            <a:off x="311700" y="3855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</a:pPr>
            <a:r>
              <a:rPr i="0" lang="en-US" sz="4600" u="none" cap="none" strike="noStrike">
                <a:solidFill>
                  <a:srgbClr val="980000"/>
                </a:solidFill>
                <a:latin typeface="Lobster"/>
                <a:ea typeface="Lobster"/>
                <a:cs typeface="Lobster"/>
                <a:sym typeface="Lobster"/>
              </a:rPr>
              <a:t>Activities &amp; Awards</a:t>
            </a:r>
            <a:endParaRPr>
              <a:solidFill>
                <a:srgbClr val="98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descr="Screen Shot 2016-10-16 at 9.24.03 PM.png" id="430" name="Google Shape;430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0512" y="1244600"/>
            <a:ext cx="8006355" cy="4358315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61"/>
          <p:cNvSpPr txBox="1"/>
          <p:nvPr/>
        </p:nvSpPr>
        <p:spPr>
          <a:xfrm>
            <a:off x="290499" y="5895975"/>
            <a:ext cx="8672400" cy="8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i="0" lang="en-US" sz="2800" u="none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After entering your Activities &amp; Awards be sure review before moving on.</a:t>
            </a:r>
            <a:endParaRPr sz="2800"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2"/>
          <p:cNvSpPr txBox="1"/>
          <p:nvPr>
            <p:ph type="title"/>
          </p:nvPr>
        </p:nvSpPr>
        <p:spPr>
          <a:xfrm>
            <a:off x="311700" y="47111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</a:pPr>
            <a:r>
              <a:rPr i="0" lang="en-US" sz="4600" u="none" cap="none" strike="noStrike">
                <a:solidFill>
                  <a:srgbClr val="980000"/>
                </a:solidFill>
                <a:latin typeface="Lobster"/>
                <a:ea typeface="Lobster"/>
                <a:cs typeface="Lobster"/>
                <a:sym typeface="Lobster"/>
              </a:rPr>
              <a:t>Test Scores</a:t>
            </a:r>
            <a:endParaRPr>
              <a:solidFill>
                <a:srgbClr val="98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descr="Screen Shot 2016-10-16 at 9.25.30 PM.png" id="437" name="Google Shape;437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700" y="1371600"/>
            <a:ext cx="5185353" cy="25644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16-10-16 at 9.25.20 PM.png" id="438" name="Google Shape;438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9787" y="2039937"/>
            <a:ext cx="3992385" cy="3047777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62"/>
          <p:cNvSpPr txBox="1"/>
          <p:nvPr/>
        </p:nvSpPr>
        <p:spPr>
          <a:xfrm>
            <a:off x="393700" y="4183050"/>
            <a:ext cx="4080600" cy="23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i="0" lang="en-US" sz="3000" u="none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Enter the test(s) you have taken. </a:t>
            </a:r>
            <a:endParaRPr i="0" sz="3000" u="none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i="0" lang="en-US" sz="3000" u="none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Check the Not Received box if you are taking the ACT</a:t>
            </a:r>
            <a:r>
              <a:rPr lang="en-US" sz="30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/</a:t>
            </a:r>
            <a:r>
              <a:rPr i="0" lang="en-US" sz="3000" u="none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SAT in the months of Nov. and/or Dec.</a:t>
            </a:r>
            <a:endParaRPr sz="3000"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descr="Screen Shot 2016-10-16 at 9.29.15 PM.png" id="440" name="Google Shape;440;p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27750" y="4799012"/>
            <a:ext cx="2794138" cy="2048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63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</a:pPr>
            <a:r>
              <a:rPr i="0" lang="en-US" sz="4600" u="none" cap="none" strike="noStrike">
                <a:solidFill>
                  <a:srgbClr val="980000"/>
                </a:solidFill>
                <a:latin typeface="Lobster"/>
                <a:ea typeface="Lobster"/>
                <a:cs typeface="Lobster"/>
                <a:sym typeface="Lobster"/>
              </a:rPr>
              <a:t>Personal Insight</a:t>
            </a:r>
            <a:endParaRPr>
              <a:solidFill>
                <a:srgbClr val="98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descr="Screen Shot 2016-10-16 at 9.30.51 PM.png" id="446" name="Google Shape;446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9100" y="1417637"/>
            <a:ext cx="6615958" cy="5154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16-10-16 at 9.33.42 PM.png" id="451" name="Google Shape;451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3650" y="123675"/>
            <a:ext cx="6177550" cy="162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8075" y="1626900"/>
            <a:ext cx="4923199" cy="530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</a:pPr>
            <a:r>
              <a:rPr i="0" lang="en-US" sz="6600" u="none" cap="none" strike="noStrike">
                <a:solidFill>
                  <a:srgbClr val="980000"/>
                </a:solidFill>
                <a:latin typeface="Lobster"/>
                <a:ea typeface="Lobster"/>
                <a:cs typeface="Lobster"/>
                <a:sym typeface="Lobster"/>
              </a:rPr>
              <a:t>The CSU Application</a:t>
            </a:r>
            <a:endParaRPr>
              <a:solidFill>
                <a:srgbClr val="98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03" name="Google Shape;103;p20"/>
          <p:cNvSpPr txBox="1"/>
          <p:nvPr>
            <p:ph idx="1" type="subTitle"/>
          </p:nvPr>
        </p:nvSpPr>
        <p:spPr>
          <a:xfrm>
            <a:off x="685800" y="4572000"/>
            <a:ext cx="64611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t/>
            </a:r>
            <a:endParaRPr sz="20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65"/>
          <p:cNvSpPr txBox="1"/>
          <p:nvPr>
            <p:ph type="title"/>
          </p:nvPr>
        </p:nvSpPr>
        <p:spPr>
          <a:xfrm>
            <a:off x="549275" y="107950"/>
            <a:ext cx="8042400" cy="133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</a:pPr>
            <a:r>
              <a:rPr i="0" lang="en-US" sz="4600" u="none" cap="none" strike="noStrike">
                <a:solidFill>
                  <a:srgbClr val="980000"/>
                </a:solidFill>
                <a:latin typeface="Lobster"/>
                <a:ea typeface="Lobster"/>
                <a:cs typeface="Lobster"/>
                <a:sym typeface="Lobster"/>
              </a:rPr>
              <a:t>Review Your Application</a:t>
            </a:r>
            <a:endParaRPr>
              <a:solidFill>
                <a:srgbClr val="98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descr="Screen Shot 2016-10-16 at 9.35.25 PM.png" id="458" name="Google Shape;458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417637"/>
            <a:ext cx="5321034" cy="4606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16-10-16 at 9.35.39 PM.png" id="459" name="Google Shape;459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70600" y="2146300"/>
            <a:ext cx="2994402" cy="2548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/>
          <p:nvPr>
            <p:ph type="title"/>
          </p:nvPr>
        </p:nvSpPr>
        <p:spPr>
          <a:xfrm>
            <a:off x="549275" y="107950"/>
            <a:ext cx="8042400" cy="133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</a:pPr>
            <a:r>
              <a:rPr i="0" lang="en-US" sz="3600" u="none" cap="none" strike="noStrike">
                <a:solidFill>
                  <a:srgbClr val="980000"/>
                </a:solidFill>
                <a:latin typeface="Lobster"/>
                <a:ea typeface="Lobster"/>
                <a:cs typeface="Lobster"/>
                <a:sym typeface="Lobster"/>
              </a:rPr>
              <a:t>CSU Campuses that are not impacted for freshmen 201</a:t>
            </a:r>
            <a:r>
              <a:rPr lang="en-US" sz="3600">
                <a:solidFill>
                  <a:srgbClr val="980000"/>
                </a:solidFill>
                <a:latin typeface="Lobster"/>
                <a:ea typeface="Lobster"/>
                <a:cs typeface="Lobster"/>
                <a:sym typeface="Lobster"/>
              </a:rPr>
              <a:t>9</a:t>
            </a:r>
            <a:endParaRPr sz="3600">
              <a:solidFill>
                <a:srgbClr val="98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09" name="Google Shape;109;p21"/>
          <p:cNvSpPr txBox="1"/>
          <p:nvPr>
            <p:ph idx="1" type="body"/>
          </p:nvPr>
        </p:nvSpPr>
        <p:spPr>
          <a:xfrm>
            <a:off x="3520675" y="1587975"/>
            <a:ext cx="3789600" cy="49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Economica"/>
              <a:buChar char="▪"/>
            </a:pPr>
            <a:r>
              <a:rPr lang="en-US" sz="32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Bakersfield</a:t>
            </a:r>
            <a:endParaRPr sz="32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Economica"/>
              <a:buChar char="▪"/>
            </a:pPr>
            <a:r>
              <a:rPr lang="en-US" sz="32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Channel Islands</a:t>
            </a:r>
            <a:endParaRPr sz="32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Economica"/>
              <a:buChar char="▪"/>
            </a:pPr>
            <a:r>
              <a:rPr lang="en-US" sz="32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Dominguez Hills</a:t>
            </a:r>
            <a:endParaRPr sz="32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Economica"/>
              <a:buChar char="▪"/>
            </a:pPr>
            <a:r>
              <a:rPr lang="en-US" sz="32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East Bay</a:t>
            </a:r>
            <a:endParaRPr sz="32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Economica"/>
              <a:buChar char="▪"/>
            </a:pPr>
            <a:r>
              <a:rPr lang="en-US" sz="32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Maritime Academy</a:t>
            </a:r>
            <a:endParaRPr sz="32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Economica"/>
              <a:buChar char="▪"/>
            </a:pPr>
            <a:r>
              <a:rPr lang="en-US" sz="32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San Francisco</a:t>
            </a:r>
            <a:endParaRPr sz="32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Economica"/>
              <a:buChar char="▪"/>
            </a:pPr>
            <a:r>
              <a:rPr lang="en-US" sz="32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Stanislaus</a:t>
            </a:r>
            <a:endParaRPr sz="32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/>
          <p:nvPr>
            <p:ph type="title"/>
          </p:nvPr>
        </p:nvSpPr>
        <p:spPr>
          <a:xfrm>
            <a:off x="550800" y="95725"/>
            <a:ext cx="8042400" cy="133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mbria"/>
              <a:buNone/>
            </a:pPr>
            <a:r>
              <a:rPr i="0" lang="en-US" sz="4600" u="none" cap="none" strike="noStrike">
                <a:solidFill>
                  <a:srgbClr val="980000"/>
                </a:solidFill>
                <a:latin typeface="Lobster"/>
                <a:ea typeface="Lobster"/>
                <a:cs typeface="Lobster"/>
                <a:sym typeface="Lobster"/>
              </a:rPr>
              <a:t>CSU Application</a:t>
            </a:r>
            <a:br>
              <a:rPr b="0" i="0" lang="en-US" sz="4600" u="none" cap="none" strike="noStrike">
                <a:solidFill>
                  <a:srgbClr val="980000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en-US" sz="32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www.calstate.edu/apply</a:t>
            </a:r>
            <a:endParaRPr>
              <a:solidFill>
                <a:srgbClr val="FFFFFF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115" name="Google Shape;11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2350" y="1612650"/>
            <a:ext cx="6630771" cy="50925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6" name="Google Shape;116;p22"/>
          <p:cNvCxnSpPr/>
          <p:nvPr/>
        </p:nvCxnSpPr>
        <p:spPr>
          <a:xfrm>
            <a:off x="2597200" y="5483000"/>
            <a:ext cx="1867200" cy="373500"/>
          </a:xfrm>
          <a:prstGeom prst="straightConnector1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3250" y="276663"/>
            <a:ext cx="6637700" cy="630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426027"/>
            <a:ext cx="7924800" cy="60059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" name="Google Shape;128;p24"/>
          <p:cNvCxnSpPr/>
          <p:nvPr/>
        </p:nvCxnSpPr>
        <p:spPr>
          <a:xfrm>
            <a:off x="3666650" y="4328700"/>
            <a:ext cx="1629600" cy="967500"/>
          </a:xfrm>
          <a:prstGeom prst="straightConnector1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